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70" r:id="rId3"/>
    <p:sldId id="262" r:id="rId4"/>
    <p:sldId id="292" r:id="rId5"/>
    <p:sldId id="267" r:id="rId6"/>
    <p:sldId id="271" r:id="rId7"/>
    <p:sldId id="277" r:id="rId8"/>
    <p:sldId id="300" r:id="rId9"/>
    <p:sldId id="275" r:id="rId10"/>
    <p:sldId id="274" r:id="rId11"/>
    <p:sldId id="276" r:id="rId12"/>
    <p:sldId id="289" r:id="rId13"/>
    <p:sldId id="263" r:id="rId14"/>
    <p:sldId id="264" r:id="rId15"/>
    <p:sldId id="272" r:id="rId16"/>
    <p:sldId id="279" r:id="rId17"/>
    <p:sldId id="290" r:id="rId18"/>
    <p:sldId id="298" r:id="rId19"/>
    <p:sldId id="265" r:id="rId20"/>
    <p:sldId id="266" r:id="rId21"/>
    <p:sldId id="280" r:id="rId22"/>
    <p:sldId id="282" r:id="rId23"/>
    <p:sldId id="273" r:id="rId24"/>
    <p:sldId id="269" r:id="rId25"/>
    <p:sldId id="278" r:id="rId26"/>
    <p:sldId id="268" r:id="rId27"/>
    <p:sldId id="283" r:id="rId28"/>
    <p:sldId id="284" r:id="rId29"/>
    <p:sldId id="285" r:id="rId30"/>
    <p:sldId id="286" r:id="rId31"/>
    <p:sldId id="287" r:id="rId32"/>
    <p:sldId id="288" r:id="rId33"/>
    <p:sldId id="294" r:id="rId34"/>
    <p:sldId id="299" r:id="rId35"/>
    <p:sldId id="291" r:id="rId36"/>
    <p:sldId id="281" r:id="rId37"/>
    <p:sldId id="295" r:id="rId38"/>
    <p:sldId id="293" r:id="rId39"/>
    <p:sldId id="301" r:id="rId40"/>
    <p:sldId id="296" r:id="rId41"/>
    <p:sldId id="260" r:id="rId42"/>
    <p:sldId id="297" r:id="rId43"/>
  </p:sldIdLst>
  <p:sldSz cx="9144000" cy="6858000" type="screen4x3"/>
  <p:notesSz cx="6858000" cy="9144000"/>
  <p:custDataLst>
    <p:tags r:id="rId4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583" autoAdjust="0"/>
  </p:normalViewPr>
  <p:slideViewPr>
    <p:cSldViewPr>
      <p:cViewPr varScale="1">
        <p:scale>
          <a:sx n="57" d="100"/>
          <a:sy n="57" d="100"/>
        </p:scale>
        <p:origin x="83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 dirty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55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056784" cy="1412776"/>
          </a:xfrm>
        </p:spPr>
        <p:txBody>
          <a:bodyPr/>
          <a:lstStyle>
            <a:lvl1pPr>
              <a:defRPr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07504" y="1412776"/>
            <a:ext cx="64807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412776"/>
            <a:ext cx="684076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dsoo.ru/mr-informatik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xamen-media.r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-ets.net/ETS/russian/depository/v21_i4/pdf/18.pdf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08" y="404664"/>
            <a:ext cx="8856984" cy="141277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Методические аспекты достижения планируемых результатов освоения учебного предмета «Информатика» по тематическому разделу «Цифровая грамотность»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128C2-8DCF-4646-BA1D-BD8D53CD692E}"/>
              </a:ext>
            </a:extLst>
          </p:cNvPr>
          <p:cNvSpPr txBox="1"/>
          <p:nvPr/>
        </p:nvSpPr>
        <p:spPr>
          <a:xfrm>
            <a:off x="3779912" y="62373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err="1">
                <a:solidFill>
                  <a:srgbClr val="0070C0"/>
                </a:solidFill>
              </a:rPr>
              <a:t>г</a:t>
            </a:r>
            <a:r>
              <a:rPr lang="ru-RU" b="1">
                <a:solidFill>
                  <a:srgbClr val="0070C0"/>
                </a:solidFill>
              </a:rPr>
              <a:t>. </a:t>
            </a:r>
            <a:r>
              <a:rPr lang="ru-RU" b="1" dirty="0">
                <a:solidFill>
                  <a:srgbClr val="0070C0"/>
                </a:solidFill>
              </a:rPr>
              <a:t>Майский,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1C5DB3-72B2-4567-A038-331C537CB0DC}"/>
              </a:ext>
            </a:extLst>
          </p:cNvPr>
          <p:cNvSpPr txBox="1"/>
          <p:nvPr/>
        </p:nvSpPr>
        <p:spPr>
          <a:xfrm>
            <a:off x="755576" y="3933056"/>
            <a:ext cx="4284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Доклад на РМО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Подготовила: 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учителя информатики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Исаева Светлана 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EC322-8FA3-4AB0-8082-FF4F8C6CE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56" y="187709"/>
            <a:ext cx="8856984" cy="12241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5CC7ED-C407-450C-9F55-F1E88E800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587208" cy="432048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/>
              <a:t>              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2-4, 5-6 классах учебный предмет «Информатика» не является обязательным для изучения и может быть включен в учебный план за счет часов части, формируемой участниками образовательных отношений, с учетом реализации интересов и потребностей обучающихся, их родителей (законных представителей), педагогического коллектива ОО.</a:t>
            </a:r>
            <a:b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indent="0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Школы, включающие в свои учебные планы (в части, формируемой участниками образовательных отношений) информатику в 5–6 классах, организуют пропедевтическое (предварительное, вводное) изучение предмета. Содержание обучения курса информатики 5–6 классов структурировано по тем же тематическим разделам, что и в 7–9 классах; приоритетное внимание уделено важнейшим для жизни современного человека умениям и навыкам (цифровая грамотность, информационные технологии) .</a:t>
            </a:r>
            <a:b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47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1CC780-873E-4379-8199-7431DBFDCDD0}"/>
              </a:ext>
            </a:extLst>
          </p:cNvPr>
          <p:cNvSpPr txBox="1"/>
          <p:nvPr/>
        </p:nvSpPr>
        <p:spPr>
          <a:xfrm>
            <a:off x="395536" y="1268760"/>
            <a:ext cx="8856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Для развития цифровой грамотности необходима практика культурного использования технических средств (мобильных гаджетов и компьютеров), возможностей и коммуникаций цифровой среды.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Цифровая грамотность как набор знаний и умений, которые необходимы для безопасного и эффективного использования цифровых технологий и ресурсов интернета, включает в себя и цифровое потребление и цифровые компетенции и цифровую безопасность</a:t>
            </a:r>
          </a:p>
        </p:txBody>
      </p:sp>
    </p:spTree>
    <p:extLst>
      <p:ext uri="{BB962C8B-B14F-4D97-AF65-F5344CB8AC3E}">
        <p14:creationId xmlns:p14="http://schemas.microsoft.com/office/powerpoint/2010/main" val="392370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609288-F03F-4E04-8ED5-E9C005E4D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072904-248F-4380-B5EC-6C80D59E108B}"/>
              </a:ext>
            </a:extLst>
          </p:cNvPr>
          <p:cNvSpPr txBox="1"/>
          <p:nvPr/>
        </p:nvSpPr>
        <p:spPr>
          <a:xfrm>
            <a:off x="107504" y="1484784"/>
            <a:ext cx="88569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</a:t>
            </a:r>
            <a:r>
              <a:rPr lang="ru-RU" sz="2000" b="1" dirty="0">
                <a:solidFill>
                  <a:srgbClr val="002060"/>
                </a:solidFill>
              </a:rPr>
              <a:t>Цифровая грамотность способствует успешному обучению: обучающиеся легче получают доступ к информации по мере того, как растет объем баз данных цифровых хранилищ, а это упрощает доступ по сравнению с работой с традиционными, бумажными ресурсами обучения. Компонентом цифровой грамотности является и управленческая информация, предоставляемая обучающимся и используемая ими в частной жизни, когда они вступают в </a:t>
            </a:r>
            <a:r>
              <a:rPr lang="ru-RU" sz="2000" b="1" dirty="0" err="1">
                <a:solidFill>
                  <a:srgbClr val="002060"/>
                </a:solidFill>
              </a:rPr>
              <a:t>онлайнсообщества</a:t>
            </a:r>
            <a:r>
              <a:rPr lang="ru-RU" sz="2000" b="1" dirty="0">
                <a:solidFill>
                  <a:srgbClr val="002060"/>
                </a:solidFill>
              </a:rPr>
              <a:t> и работают с различными сетями. С другой стороны, интегрированная и оценочная информация становится частью навыков, осваиваемых в классе, когда учитель выступает как эксперт по оценке информации, показывая обучающимся различия между надежными и бесполезными цифровыми ресурсами. </a:t>
            </a:r>
          </a:p>
        </p:txBody>
      </p:sp>
    </p:spTree>
    <p:extLst>
      <p:ext uri="{BB962C8B-B14F-4D97-AF65-F5344CB8AC3E}">
        <p14:creationId xmlns:p14="http://schemas.microsoft.com/office/powerpoint/2010/main" val="311213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цифровой грамотности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776327" y="431248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1004927" y="2331289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648756" y="175502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2071727" y="1842339"/>
            <a:ext cx="3733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Цифровое потребление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776327" y="179788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1004927" y="3169489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720764" y="259322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776327" y="263608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1006515" y="4006102"/>
            <a:ext cx="4799012" cy="1587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720764" y="3431427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776327" y="347428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776327" y="517291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2071727" y="2704352"/>
            <a:ext cx="366901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Цифровые компетенции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2071727" y="3544139"/>
            <a:ext cx="369896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Цифровая безопасность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47489AE-EA53-4184-B5CD-B3C8C745F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12776"/>
            <a:ext cx="8784976" cy="43204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300" dirty="0"/>
              <a:t>        Цифровое потребление — использование интернет-услуг для работы и жизни. Включает в себя умения использовать в повседневной жизни для решения личных задач и проблем и в профессиональной деятельности: фиксированный интернет, мобильный интернет, цифровые устройства, Интернет-СМИ, новости в сети Интернет, социальные сети, госуслуги, телемедицина, облачные технологии.</a:t>
            </a:r>
            <a:br>
              <a:rPr lang="ru-RU" sz="3300" dirty="0"/>
            </a:br>
            <a:endParaRPr lang="ru-RU" sz="3300" dirty="0"/>
          </a:p>
          <a:p>
            <a:pPr marL="0" indent="0">
              <a:buNone/>
            </a:pPr>
            <a:r>
              <a:rPr lang="ru-RU" sz="3300" dirty="0"/>
              <a:t>       Цифровая безопасность — основы безопасности в Сети, включает в себя знания и умения использовать в повседневной жизни для решения личных и профессиональных задач и проблем: осуществлять защиту персональных данных, создавать надежный пароль, выбирать и использовать легальный контент, культуру поведения в сетевом пространстве, поддерживать свою репутацию, этику поведения, хранение информации, создание резервных копий, облачные технологии</a:t>
            </a:r>
          </a:p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3925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3850E4-459E-4182-9800-37FAB256D0C7}"/>
              </a:ext>
            </a:extLst>
          </p:cNvPr>
          <p:cNvSpPr txBox="1"/>
          <p:nvPr/>
        </p:nvSpPr>
        <p:spPr>
          <a:xfrm>
            <a:off x="107504" y="1340768"/>
            <a:ext cx="88569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Этот аспект  имеет высокую актуальность и отражает важные вопросы безопасной работы с новыми формами коммуникаций и услуг цифрового мира: потребность в защите персональной информации, угрозы, распространяемые глобальными средствами коммуникаций, Интернета и мобильной связи, использующими рассылки сообщений, электронную почту, информационно-коммуникативные ресурсы взаимодействия в сети Интернет через массово доступные услуги электронной коммерции, социальные сервисы, сетевые объединения и сообщества, ресурсы для досуга (компьютерные игры, видео и цифровое телевидение, цифровые средства массовой информации и новостные сервисы), а также повсеместное встраивание дистанционных ресурсов и технологий в учебную деятельность, использующую поиск познавательной и учебной информации, общение в социальных сетях, получение и передачу файлов, размещение личной информации в коллективных сервисах. Помимо профилактики информационных угроз и противоправных действий через ресурсы в сети Интернет и мобильные сети, крайне актуально использовать коммуникации для привлечения обучающихся к информационно-учебной и познавательно-творческой активности по использованию позитивных интернет-ресурсов: учебных, культурных, научно-популярных, интеллектуальных, читательских, медийных, правовых, познавательных и специализированных социальных сообществ и сервисов для детских объединений и творческих мероприятий для детей и молодежи.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16BAF1-F4A5-4961-8AD6-0741EBFDD7D1}"/>
              </a:ext>
            </a:extLst>
          </p:cNvPr>
          <p:cNvSpPr/>
          <p:nvPr/>
        </p:nvSpPr>
        <p:spPr>
          <a:xfrm>
            <a:off x="2123728" y="404664"/>
            <a:ext cx="5137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Цифровая безопасность </a:t>
            </a:r>
          </a:p>
        </p:txBody>
      </p:sp>
    </p:spTree>
    <p:extLst>
      <p:ext uri="{BB962C8B-B14F-4D97-AF65-F5344CB8AC3E}">
        <p14:creationId xmlns:p14="http://schemas.microsoft.com/office/powerpoint/2010/main" val="84234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E49D7-09A3-46B6-B64E-CF91D4E9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8308B88-E0A3-477F-BA35-10C6102E0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11161239" cy="6741368"/>
          </a:xfrm>
        </p:spPr>
      </p:pic>
    </p:spTree>
    <p:extLst>
      <p:ext uri="{BB962C8B-B14F-4D97-AF65-F5344CB8AC3E}">
        <p14:creationId xmlns:p14="http://schemas.microsoft.com/office/powerpoint/2010/main" val="34617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4F2DE-412B-40E6-9E22-A2EEAA34F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Планируемые результаты</a:t>
            </a:r>
            <a:endParaRPr lang="ru-RU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21ECEC-D8F0-45AE-BB1E-D2E146FE8003}"/>
              </a:ext>
            </a:extLst>
          </p:cNvPr>
          <p:cNvSpPr txBox="1"/>
          <p:nvPr/>
        </p:nvSpPr>
        <p:spPr>
          <a:xfrm>
            <a:off x="539552" y="162880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- </a:t>
            </a:r>
            <a:r>
              <a:rPr lang="ru-RU" i="1" dirty="0"/>
              <a:t>это такие как умение вызывать простейшие действия типа "копировать", "вставить", "найти", "отмена" и т. п. Уметь создавать нумерованный список, делить текст на колонки. Оптимизировать работу с текстом, создать стили (например, создавать заголовки).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31F723-F3F7-429E-BBF6-495D50697D92}"/>
              </a:ext>
            </a:extLst>
          </p:cNvPr>
          <p:cNvSpPr txBox="1"/>
          <p:nvPr/>
        </p:nvSpPr>
        <p:spPr>
          <a:xfrm>
            <a:off x="539552" y="2829129"/>
            <a:ext cx="59766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искать, анализировать, отбирать и структурировать необходимую информацию, проверяет ее достоверность, корректно её использует; следовать готовым инструкциям (алгоритмам), анализировать их и создавать новые инструкции(алгоритмы) или исправляет ошибки в имеющихся; безопасно и этично взаимодействовать с другими с использованием цифровых технологий; защищать свою цифровую личность, своё цифровое пространство и свои цифровые устройства; использовать и обслуживать цифровые устройства и технологии.</a:t>
            </a: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36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4F2DE-412B-40E6-9E22-A2EEAA34F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Планируемые результаты</a:t>
            </a:r>
            <a:endParaRPr lang="ru-RU" b="1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E2B06E27-E62C-4F74-A48F-5B4BFA1FE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6" y="1340768"/>
            <a:ext cx="874948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ФРП по учебному предмету «Информатика» планируемые результаты сформулированы в деятельностной форме, имеют ярко выраженный метапредметный характер. Например, умения работать с информацией, умения отбирать информацию или данные из источников с учетом предложенной учебной задачи и заданных критериев, выбирать, анализировать, систематизировать и интерпретировать информацию различных видов и форм представления и т.д. Предметные результаты формулируются к каждому разделу программы и показывают, какой уровень освоения базового учебного материала ожидается от выпускника. Методическое пособие по реализации требований ФГОС ООО в рабочей программе по учебному предмету "Информатика» представлены на сайте: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https://edsoo.ru/download/1035?hash=62168cdc28bffe10cb741bc4630d00a0 </a:t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42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4F2DE-412B-40E6-9E22-A2EEAA34F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Планируемые результаты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1BD7C2-639F-4440-8652-8B9EC566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76482"/>
            <a:ext cx="8856984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       На сайте «Единое содержание общего образования» </a:t>
            </a:r>
            <a:r>
              <a:rPr lang="ru-RU" sz="1600" u="sng" dirty="0">
                <a:hlinkClick r:id="rId2"/>
              </a:rPr>
              <a:t>https://edsoo.ru/mr-informatika/</a:t>
            </a:r>
            <a:r>
              <a:rPr lang="ru-RU" sz="1600" dirty="0"/>
              <a:t>представлены различные материалы, предназначенные для оказания методической поддержки учителю информатики. В пособиях представлены методические аспекты достижения </a:t>
            </a:r>
            <a:r>
              <a:rPr lang="ru-RU" sz="1600" b="1" dirty="0"/>
              <a:t>планируемых результатов </a:t>
            </a:r>
            <a:r>
              <a:rPr lang="ru-RU" sz="1600" dirty="0"/>
              <a:t>освоения учебного предмета «Информатика» по тематическим разделам, в том числе и разделу «Цифровая грамотность».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BD409D-48F6-4799-A2A3-C1D3DDD0C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612525"/>
            <a:ext cx="7340166" cy="412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0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27827-53BE-4D27-A684-62EE5FCC6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598F54-D962-463A-BFEA-CF4588384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914" y="1340768"/>
            <a:ext cx="8784976" cy="4320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Согласно обновлённым ФГОС ООО структуру основного содержания учебного предмета  определяют четыре тематических раздела: </a:t>
            </a:r>
          </a:p>
          <a:p>
            <a:r>
              <a:rPr lang="ru-RU" dirty="0"/>
              <a:t>1) </a:t>
            </a:r>
            <a:r>
              <a:rPr lang="ru-RU" b="1" dirty="0"/>
              <a:t>цифровая грамотность</a:t>
            </a:r>
            <a:r>
              <a:rPr lang="ru-RU" dirty="0"/>
              <a:t>; </a:t>
            </a:r>
          </a:p>
          <a:p>
            <a:r>
              <a:rPr lang="ru-RU" dirty="0"/>
              <a:t>2) теоретические основы информатики; </a:t>
            </a:r>
          </a:p>
          <a:p>
            <a:r>
              <a:rPr lang="ru-RU" dirty="0"/>
              <a:t>3) алгоритмы и программирование; </a:t>
            </a:r>
          </a:p>
          <a:p>
            <a:r>
              <a:rPr lang="ru-RU" dirty="0"/>
              <a:t>4) информационные технологии.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59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0D7D94-AD96-43F2-A794-E04392509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525714-8BE5-428B-A9E4-6599340460E9}"/>
              </a:ext>
            </a:extLst>
          </p:cNvPr>
          <p:cNvSpPr/>
          <p:nvPr/>
        </p:nvSpPr>
        <p:spPr>
          <a:xfrm>
            <a:off x="323528" y="1484784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 помощь учителю разработаны и размещены в свободном доступе методические видеоуроки, разработанные в соответствии с обновленными ФГОС основного общего образования и рабочей программы по информатике: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9774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28A79-67F0-44D3-B9B3-EB33B071F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9260F7D3-681D-4269-B410-838556ED1C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" y="0"/>
            <a:ext cx="9144000" cy="6264696"/>
          </a:xfrm>
        </p:spPr>
      </p:pic>
    </p:spTree>
    <p:extLst>
      <p:ext uri="{BB962C8B-B14F-4D97-AF65-F5344CB8AC3E}">
        <p14:creationId xmlns:p14="http://schemas.microsoft.com/office/powerpoint/2010/main" val="101389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524A2-76E1-4C33-AC3D-1E312C940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F613B97-5A6D-4E71-AFBC-3EA554BB7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520"/>
            <a:ext cx="9096867" cy="6154960"/>
          </a:xfrm>
        </p:spPr>
      </p:pic>
    </p:spTree>
    <p:extLst>
      <p:ext uri="{BB962C8B-B14F-4D97-AF65-F5344CB8AC3E}">
        <p14:creationId xmlns:p14="http://schemas.microsoft.com/office/powerpoint/2010/main" val="9066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67E70-300C-442F-92EE-278FF4E53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Проектная и исследовательская деятельность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112D19-D817-438B-8A5C-2DF7E068F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28800"/>
            <a:ext cx="8856984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Рекомендации по организации проектной и исследовательской</a:t>
            </a:r>
            <a:br>
              <a:rPr lang="ru-RU" sz="2200" dirty="0"/>
            </a:br>
            <a:r>
              <a:rPr lang="ru-RU" sz="2200" dirty="0"/>
              <a:t>деятельности предложены в методическом сборнике «Исследовательская и проектная деятельность учащихся в условиях реализации ФГОС общего образования: предметная область «Математика и информатика»»</a:t>
            </a:r>
            <a:br>
              <a:rPr lang="ru-RU" sz="2200" dirty="0"/>
            </a:br>
            <a:r>
              <a:rPr lang="ru-RU" sz="2200" dirty="0"/>
              <a:t>http://www.eduportal44.ru/koiro/enpj/2017/44(4)_2017.aspx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52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C28C1-A7BA-4B02-B893-581309F4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Цифровые ресурсы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8E4130-DB15-431C-9BA1-C6EA21D1091A}"/>
              </a:ext>
            </a:extLst>
          </p:cNvPr>
          <p:cNvSpPr/>
          <p:nvPr/>
        </p:nvSpPr>
        <p:spPr>
          <a:xfrm>
            <a:off x="503040" y="1628800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NewRomanPSMT"/>
              </a:rPr>
              <a:t>          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</a:rPr>
              <a:t>Цифровые ресурсы многогранно расширяют спектр доступных педагогу средств обучения и воспитания, что способствует активной передаче культурных ценностей современному поколению школьников и распространению гуманитарного и научного знания в условиях информационного общества, формированию цифровой грамотности.</a:t>
            </a:r>
          </a:p>
        </p:txBody>
      </p:sp>
    </p:spTree>
    <p:extLst>
      <p:ext uri="{BB962C8B-B14F-4D97-AF65-F5344CB8AC3E}">
        <p14:creationId xmlns:p14="http://schemas.microsoft.com/office/powerpoint/2010/main" val="349073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932C02-E807-41EE-908A-59E47F7FC9B1}"/>
              </a:ext>
            </a:extLst>
          </p:cNvPr>
          <p:cNvSpPr txBox="1"/>
          <p:nvPr/>
        </p:nvSpPr>
        <p:spPr>
          <a:xfrm>
            <a:off x="25503" y="5134021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РЭШ ориентирована на предоставление пользователям видеоуроков по различным темам школьной учебной программы. В РЭШ присутствуют интерактивные тренажеры и виртуальные лабораторные работы, функционал назначения заданий, и фиксация результатов тестов, доступных в системе. РЭШ ориентирована на работу с предварительно разработанными уроками и созданными тестами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0BC2FE-25B5-4DE5-ACE5-2CA788B39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54" y="-9479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60563906-8E82-441E-987A-A1C86FF14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</a:rPr>
              <a:t>«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NewRomanPSMT"/>
              </a:rPr>
              <a:t>Яндекс.Учебник</a:t>
            </a:r>
            <a:r>
              <a:rPr kumimoji="0" lang="ru-RU" altLang="ru-RU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7436DBD-9970-45E9-B005-44FAFE3CE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12" y="1340768"/>
            <a:ext cx="88569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процесс может быть поддержан бесплатными образовательными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ресурсами, разработанными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Компанией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Яндекс. Учебник.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9F8D8E-7727-4B26-804A-1F15CA294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02" y="2552130"/>
            <a:ext cx="6058859" cy="340810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BD183EF-35A5-422A-99AB-FD359A036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1225550"/>
          </a:xfrm>
        </p:spPr>
        <p:txBody>
          <a:bodyPr/>
          <a:lstStyle/>
          <a:p>
            <a:r>
              <a:rPr lang="ru-RU" dirty="0"/>
              <a:t>Цифровые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326304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C1ED378-0E2A-406D-9086-7E19ECAEB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8"/>
            <a:ext cx="9144000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             Для организации дистанционного взаимодействия участников образовательных отношений в рамках реализации федерального проекта «Цифровая образовательная среда» разработана и развивается </a:t>
            </a:r>
            <a:r>
              <a:rPr lang="ru-RU" sz="2000" b="1" dirty="0" err="1"/>
              <a:t>информационнокоммуникационная</a:t>
            </a:r>
            <a:r>
              <a:rPr lang="ru-RU" sz="2000" b="1" dirty="0"/>
              <a:t> образовательная платформа «</a:t>
            </a:r>
            <a:r>
              <a:rPr lang="ru-RU" sz="2000" b="1" dirty="0" err="1"/>
              <a:t>Сферум</a:t>
            </a:r>
            <a:r>
              <a:rPr lang="ru-RU" sz="2000" b="1" dirty="0"/>
              <a:t>» (далее – ИКОП «</a:t>
            </a:r>
            <a:r>
              <a:rPr lang="ru-RU" sz="2000" b="1" dirty="0" err="1"/>
              <a:t>Сферум</a:t>
            </a:r>
            <a:r>
              <a:rPr lang="ru-RU" sz="2000" b="1" dirty="0"/>
              <a:t>», платформа «</a:t>
            </a:r>
            <a:r>
              <a:rPr lang="ru-RU" sz="2000" b="1" dirty="0" err="1"/>
              <a:t>Сферум</a:t>
            </a:r>
            <a:r>
              <a:rPr lang="ru-RU" sz="2000" b="1" dirty="0"/>
              <a:t>»), являющаяся структурной частью ФГИС «Моя школа».</a:t>
            </a:r>
            <a:br>
              <a:rPr lang="ru-RU" sz="2000" b="1" dirty="0"/>
            </a:br>
            <a:r>
              <a:rPr lang="ru-RU" sz="2000" b="1" dirty="0"/>
              <a:t>         ИКОП «</a:t>
            </a:r>
            <a:r>
              <a:rPr lang="ru-RU" sz="2000" b="1" dirty="0" err="1"/>
              <a:t>Сферум</a:t>
            </a:r>
            <a:r>
              <a:rPr lang="ru-RU" sz="2000" b="1" dirty="0"/>
              <a:t>» позволяет проводить онлайн-занятия, совершать видеозвонки, общаться в чатах, делиться документами и вести информационный канал общеобразовательной организации. Основной задачей платформы «</a:t>
            </a:r>
            <a:r>
              <a:rPr lang="ru-RU" sz="2000" b="1" dirty="0" err="1"/>
              <a:t>Сферум</a:t>
            </a:r>
            <a:r>
              <a:rPr lang="ru-RU" sz="2000" b="1" dirty="0"/>
              <a:t>» является помощь педагогическому работнику в организации образовательной деятельности.</a:t>
            </a:r>
            <a:br>
              <a:rPr lang="ru-RU" sz="2000" b="1" dirty="0"/>
            </a:br>
            <a:r>
              <a:rPr lang="ru-RU" sz="2000" b="1" dirty="0"/>
              <a:t>        Платформа «</a:t>
            </a:r>
            <a:r>
              <a:rPr lang="ru-RU" sz="2000" b="1" dirty="0" err="1"/>
              <a:t>Сферум</a:t>
            </a:r>
            <a:r>
              <a:rPr lang="ru-RU" sz="2000" b="1" dirty="0"/>
              <a:t>» не заменяет традиционное образование, а дополняет его и делает более эффективным. Например, с помощью платформы «</a:t>
            </a:r>
            <a:r>
              <a:rPr lang="ru-RU" sz="2000" b="1" dirty="0" err="1"/>
              <a:t>Сферум</a:t>
            </a:r>
            <a:r>
              <a:rPr lang="ru-RU" sz="2000" b="1" dirty="0"/>
              <a:t>» обучающемуся, находящемуся на домашнем обучении по разным причинам, предоставлена возможность подключиться к очному занятию в режиме онлайн.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5E2379D-75C4-484D-A5A3-538ABF6F6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1225550"/>
          </a:xfrm>
        </p:spPr>
        <p:txBody>
          <a:bodyPr/>
          <a:lstStyle/>
          <a:p>
            <a:r>
              <a:rPr lang="ru-RU" dirty="0"/>
              <a:t>Цифровые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161818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>
            <a:extLst>
              <a:ext uri="{FF2B5EF4-FFF2-40B4-BE49-F238E27FC236}">
                <a16:creationId xmlns:a16="http://schemas.microsoft.com/office/drawing/2014/main" id="{DD17BA7E-93C0-49A2-90DE-DB6280C3A01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5896" y="3140968"/>
            <a:ext cx="5351740" cy="371703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5D69E1-BFC1-45E2-BDE0-29DA66741FBB}"/>
              </a:ext>
            </a:extLst>
          </p:cNvPr>
          <p:cNvSpPr/>
          <p:nvPr/>
        </p:nvSpPr>
        <p:spPr>
          <a:xfrm>
            <a:off x="-396552" y="1456038"/>
            <a:ext cx="9540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120" marR="518160" indent="35941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Реализация проекта «Библиотека цифрового образовательного контента» в составе ФГИС «Моя школа» обеспечивает возможность создания, модерации, публикации и воспроизведения образовательного контента.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1029314-3F51-4D1D-A51C-0FAE5C2D9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1225550"/>
          </a:xfrm>
        </p:spPr>
        <p:txBody>
          <a:bodyPr/>
          <a:lstStyle/>
          <a:p>
            <a:r>
              <a:rPr lang="ru-RU" dirty="0"/>
              <a:t>Цифровые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10330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6">
            <a:extLst>
              <a:ext uri="{FF2B5EF4-FFF2-40B4-BE49-F238E27FC236}">
                <a16:creationId xmlns:a16="http://schemas.microsoft.com/office/drawing/2014/main" id="{37D0C13B-667B-4483-B109-9AECCC3FB9A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2984376" cy="67545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E6C12B-C0B9-4410-975C-5EE4539FF699}"/>
              </a:ext>
            </a:extLst>
          </p:cNvPr>
          <p:cNvSpPr txBox="1"/>
          <p:nvPr/>
        </p:nvSpPr>
        <p:spPr>
          <a:xfrm>
            <a:off x="143762" y="1520785"/>
            <a:ext cx="885647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err="1"/>
              <a:t>ГлобалЛаб</a:t>
            </a:r>
            <a:r>
              <a:rPr lang="ru-RU" sz="2800" i="1" dirty="0"/>
              <a:t> </a:t>
            </a:r>
            <a:r>
              <a:rPr lang="ru-RU" sz="2800" dirty="0"/>
              <a:t>– среда, обеспечивающая проектную и исследовательскую деятельность детей из разных школ, включающая комплект методических и дидактических материалов и вебсайт (www.globallab.ru), на котором дети могут размещать результаты исследований в виде текстов, снимков, фильмов и презентаций, представлять их (в виде карты, графиков и диаграмм), обсуждать их на форуме.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9825ABF-3125-400A-80B1-F70E8ED6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48325"/>
            <a:ext cx="8856984" cy="1224136"/>
          </a:xfrm>
        </p:spPr>
        <p:txBody>
          <a:bodyPr/>
          <a:lstStyle/>
          <a:p>
            <a:r>
              <a:rPr lang="ru-RU" dirty="0"/>
              <a:t>Цифровые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265985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260648" y="151940"/>
            <a:ext cx="8856984" cy="122413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грамотность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4004" y="1700808"/>
            <a:ext cx="6098196" cy="432048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           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«цифровая грамотность» впервые в 1997 году ввел Пол </a:t>
            </a:r>
            <a:r>
              <a:rPr lang="ru-RU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Гилстер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американский писатель и журналист. По мнению </a:t>
            </a:r>
            <a:r>
              <a:rPr lang="ru-RU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П.Гилстера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постоянное нахождение в Интернете, в поле гипертекста, дающего возможность быстрой навигации с одного ресурса на другой, формирует новые паттерны (стиль) поведения человека, приемы поиска информации, особенности общения. Это приводит к формированию сетевого мышления, основная черта которого – высокая степень информационно-коммуникационной активности.</a:t>
            </a:r>
          </a:p>
          <a:p>
            <a:pPr marL="0" indent="0">
              <a:buNone/>
            </a:pP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Цифровой грамотности является промежуточным этапом, создающим условия для формирования цифровой компетентности. </a:t>
            </a:r>
          </a:p>
        </p:txBody>
      </p:sp>
      <p:pic>
        <p:nvPicPr>
          <p:cNvPr id="1026" name="Picture 2" descr="img_syn0">
            <a:extLst>
              <a:ext uri="{FF2B5EF4-FFF2-40B4-BE49-F238E27FC236}">
                <a16:creationId xmlns:a16="http://schemas.microsoft.com/office/drawing/2014/main" id="{B3D1FB0F-56C6-44DB-8638-A1D109F29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46" y="272058"/>
            <a:ext cx="2305050" cy="28575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D349D5-D9BC-47B7-9352-3559983CE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dirty="0"/>
              <a:t>«Облако знаний</a:t>
            </a:r>
            <a:r>
              <a:rPr lang="ru-RU" dirty="0"/>
              <a:t>» – образовательный онлайн-сервис	от компании «</a:t>
            </a:r>
            <a:r>
              <a:rPr lang="ru-RU" dirty="0" err="1"/>
              <a:t>Физикон</a:t>
            </a:r>
            <a:r>
              <a:rPr lang="ru-RU" dirty="0"/>
              <a:t>» для планирования и проведения</a:t>
            </a:r>
          </a:p>
          <a:p>
            <a:pPr marL="0" indent="0">
              <a:buNone/>
            </a:pPr>
            <a:r>
              <a:rPr lang="ru-RU" dirty="0"/>
              <a:t>уроков с использованием электронных учебников и электронных образовательных ресурсов в школе. Сервис предоставляет доступ к цифровому контенту по всем</a:t>
            </a:r>
          </a:p>
          <a:p>
            <a:pPr marL="0" indent="0">
              <a:buNone/>
            </a:pPr>
            <a:r>
              <a:rPr lang="ru-RU" dirty="0"/>
              <a:t>предметам (1000 интерактивных моделей, 30000 интерактивных заданий, 400 контрольных работам и пр.) и рабочим программам по основным учебникам из федерального перечня.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Image 17">
            <a:extLst>
              <a:ext uri="{FF2B5EF4-FFF2-40B4-BE49-F238E27FC236}">
                <a16:creationId xmlns:a16="http://schemas.microsoft.com/office/drawing/2014/main" id="{26EB743A-0CB3-446E-9936-D2EC389CFE6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6376" y="1412776"/>
            <a:ext cx="2398111" cy="2304256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7F00D6B-8F6D-4309-B2A2-3F7A8F3D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1225550"/>
          </a:xfrm>
        </p:spPr>
        <p:txBody>
          <a:bodyPr/>
          <a:lstStyle/>
          <a:p>
            <a:r>
              <a:rPr lang="ru-RU" dirty="0"/>
              <a:t>Цифровые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269045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9">
            <a:extLst>
              <a:ext uri="{FF2B5EF4-FFF2-40B4-BE49-F238E27FC236}">
                <a16:creationId xmlns:a16="http://schemas.microsoft.com/office/drawing/2014/main" id="{EEC966D6-BACF-474B-AD50-7759A2A084C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178" y="260648"/>
            <a:ext cx="2664296" cy="18722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53347F-1789-44D9-8CB4-EDE246FCC668}"/>
              </a:ext>
            </a:extLst>
          </p:cNvPr>
          <p:cNvSpPr txBox="1"/>
          <p:nvPr/>
        </p:nvSpPr>
        <p:spPr>
          <a:xfrm>
            <a:off x="107504" y="1492184"/>
            <a:ext cx="604867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Образовательная платформа </a:t>
            </a:r>
            <a:r>
              <a:rPr lang="ru-RU" sz="2800" i="1" dirty="0"/>
              <a:t>Экзамен-Медиа </a:t>
            </a:r>
            <a:r>
              <a:rPr lang="ru-RU" sz="2800" dirty="0"/>
              <a:t>доступна по адресу </a:t>
            </a:r>
            <a:r>
              <a:rPr lang="ru-RU" sz="2800" dirty="0">
                <a:hlinkClick r:id="rId3"/>
              </a:rPr>
              <a:t>http://examen-media.ru/</a:t>
            </a:r>
            <a:r>
              <a:rPr lang="ru-RU" sz="2800" i="1" dirty="0">
                <a:hlinkClick r:id="rId3"/>
              </a:rPr>
              <a:t>.</a:t>
            </a:r>
            <a:r>
              <a:rPr lang="ru-RU" sz="2800" i="1" dirty="0"/>
              <a:t> </a:t>
            </a:r>
            <a:r>
              <a:rPr lang="ru-RU" sz="2800" dirty="0"/>
              <a:t>На платформе представлены наглядные материалы для объяснения нового, а также самостоятельного изучения и повторения. Есть также интерактивные задания и тесты. В свободном доступе только наглядная физика, остальные предметы платные.</a:t>
            </a:r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42AF24A-3528-4051-B02F-8DA9C8F29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2576" y="116632"/>
            <a:ext cx="8856984" cy="1224136"/>
          </a:xfrm>
        </p:spPr>
        <p:txBody>
          <a:bodyPr/>
          <a:lstStyle/>
          <a:p>
            <a:r>
              <a:rPr lang="ru-RU" dirty="0"/>
              <a:t>Цифровые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121694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CA838-31E0-4F67-B556-347AF3C3A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62" y="-33435"/>
            <a:ext cx="8856984" cy="122413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effectLst/>
              </a:rPr>
              <a:t>Цифровые сервисы издательства «Просвещение» расположены на платформе </a:t>
            </a:r>
            <a:r>
              <a:rPr lang="ru-RU" sz="3200" b="1" i="1" dirty="0">
                <a:effectLst/>
              </a:rPr>
              <a:t>«</a:t>
            </a:r>
            <a:r>
              <a:rPr lang="ru-RU" sz="3200" b="1" i="1" dirty="0" err="1">
                <a:effectLst/>
              </a:rPr>
              <a:t>Лекта</a:t>
            </a:r>
            <a:r>
              <a:rPr lang="ru-RU" sz="3200" b="1" i="1" dirty="0">
                <a:effectLst/>
              </a:rPr>
              <a:t>»</a:t>
            </a:r>
            <a:endParaRPr lang="ru-RU" sz="32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5D1E7A-6B5C-4B33-80A5-26CFF57DE7A2}"/>
              </a:ext>
            </a:extLst>
          </p:cNvPr>
          <p:cNvSpPr/>
          <p:nvPr/>
        </p:nvSpPr>
        <p:spPr>
          <a:xfrm>
            <a:off x="107504" y="1556792"/>
            <a:ext cx="7272808" cy="3875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120" marR="2297430" indent="271145" algn="just">
              <a:lnSpc>
                <a:spcPct val="106000"/>
              </a:lnSpc>
              <a:spcBef>
                <a:spcPts val="5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Домашние задания. Комплект цифровых рабочих тетрадей</a:t>
            </a:r>
            <a:r>
              <a:rPr lang="ru-RU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различным</a:t>
            </a:r>
            <a:r>
              <a:rPr lang="ru-RU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предметам</a:t>
            </a:r>
            <a:r>
              <a:rPr lang="ru-RU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содержит</a:t>
            </a:r>
            <a:r>
              <a:rPr lang="ru-RU" spc="1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набор</a:t>
            </a:r>
            <a:r>
              <a:rPr lang="ru-RU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терактивных заданий с автоматической проверкой. Доступ к тетрадям осуществляется через сервис «Домашние задания». Учителя могут бесплатно задавать задания из цифровых тетрадей ученикам. При этом каждому ученику нужна собственная цифровая рабочая тетрадь, чтобы выполнять задания от учителя и тренироваться самостоятельно. </a:t>
            </a:r>
          </a:p>
          <a:p>
            <a:pPr marL="596900"/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Фактически</a:t>
            </a:r>
            <a:r>
              <a:rPr lang="ru-RU" spc="6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-</a:t>
            </a:r>
            <a:r>
              <a:rPr lang="ru-RU" spc="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это</a:t>
            </a:r>
            <a:r>
              <a:rPr lang="ru-RU" spc="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pc="-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мена</a:t>
            </a:r>
            <a:r>
              <a:rPr lang="ru-RU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бумажных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596900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рабочих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тетрадей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электронными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версиями.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 20">
            <a:extLst>
              <a:ext uri="{FF2B5EF4-FFF2-40B4-BE49-F238E27FC236}">
                <a16:creationId xmlns:a16="http://schemas.microsoft.com/office/drawing/2014/main" id="{4BA3597F-7743-4179-8748-804D6DB5C84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2080" y="1556792"/>
            <a:ext cx="3851920" cy="259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8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DB0853-BE0D-47CE-8378-11E085B84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Платформы «электронных школ»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95313A-A330-4358-BF0F-BF11C2D8A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553" y="1410297"/>
            <a:ext cx="9446689" cy="4320480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/>
              <a:t>Сдам ГИА: Решу ОГЭ и ЕГЭ - образовательный портал для подготовки к экзаменам и ВПР.</a:t>
            </a:r>
          </a:p>
          <a:p>
            <a:r>
              <a:rPr lang="ru-RU" sz="7200" b="1" dirty="0" err="1"/>
              <a:t>Учи.ру</a:t>
            </a:r>
            <a:r>
              <a:rPr lang="ru-RU" sz="7200" b="1" dirty="0"/>
              <a:t> – отечественная онлайн-платформа, где ученики из всех регионов России изучают школьные предметы в интерактивной форме.</a:t>
            </a:r>
          </a:p>
          <a:p>
            <a:r>
              <a:rPr lang="ru-RU" sz="7200" b="1" dirty="0"/>
              <a:t>ЦРМ – АНО «Центр Развития Молодёжи». Миссия Центра: способствовать выходу образования на качественно новый уровень.</a:t>
            </a:r>
          </a:p>
          <a:p>
            <a:r>
              <a:rPr lang="ru-RU" sz="7200" b="1" dirty="0"/>
              <a:t>eSchool.pro – бесплатная онлайн-платформа, предназначенная для детей дошкольного и школьного возраста для изучения математики и русского языка в интерактивной форме</a:t>
            </a:r>
          </a:p>
          <a:p>
            <a:r>
              <a:rPr lang="ru-RU" sz="7200" b="1" dirty="0" err="1"/>
              <a:t>Лекториум</a:t>
            </a:r>
            <a:r>
              <a:rPr lang="ru-RU" sz="7200" b="1" dirty="0"/>
              <a:t> – академический образовательный проект, развивающий два направления – архив </a:t>
            </a:r>
            <a:r>
              <a:rPr lang="ru-RU" sz="7200" b="1" dirty="0" err="1"/>
              <a:t>видеолекций</a:t>
            </a:r>
            <a:r>
              <a:rPr lang="ru-RU" sz="7200" b="1" dirty="0"/>
              <a:t> и онлайн-курсы.</a:t>
            </a:r>
          </a:p>
          <a:p>
            <a:r>
              <a:rPr lang="ru-RU" sz="7200" b="1" dirty="0" err="1"/>
              <a:t>Intalent</a:t>
            </a:r>
            <a:r>
              <a:rPr lang="ru-RU" sz="7200" b="1" dirty="0"/>
              <a:t>/Траектория таланта – сервис формирования индивидуальных траекторий профессионального самоопределения для школьников.</a:t>
            </a:r>
          </a:p>
          <a:p>
            <a:r>
              <a:rPr lang="ru-RU" sz="7200" b="1" dirty="0" err="1"/>
              <a:t>Стемфорд</a:t>
            </a:r>
            <a:r>
              <a:rPr lang="ru-RU" sz="7200" b="1" dirty="0"/>
              <a:t> – образовательная онлайн-платформа для школьников и педагогов, созданная с целью ранней профориентации и популяризации естественных наук и основ нанотехнологий.</a:t>
            </a:r>
          </a:p>
          <a:p>
            <a:r>
              <a:rPr lang="ru-RU" sz="7200" b="1" dirty="0" err="1"/>
              <a:t>Jalinga</a:t>
            </a:r>
            <a:r>
              <a:rPr lang="ru-RU" sz="7200" b="1" dirty="0"/>
              <a:t> – проект по созданию технологий для съемки интерактивного видео и проведения онлайн занятий.</a:t>
            </a:r>
          </a:p>
          <a:p>
            <a:r>
              <a:rPr lang="ru-RU" sz="7200" b="1" dirty="0"/>
              <a:t>АССОЦИАЦИЯ ИГРОВОГО ПРОГРАММИРОВАНИЯ – объединение</a:t>
            </a:r>
          </a:p>
          <a:p>
            <a:r>
              <a:rPr lang="ru-RU" sz="7200" b="1" dirty="0"/>
              <a:t>лучших российских проектов, обучающих детей в возрасте от 5 до 18 лет основам программирования и системного мышления в игровой форме.</a:t>
            </a:r>
          </a:p>
          <a:p>
            <a:r>
              <a:rPr lang="ru-RU" sz="7200" b="1" dirty="0"/>
              <a:t>Онлайн-школа </a:t>
            </a:r>
            <a:r>
              <a:rPr lang="ru-RU" sz="7200" b="1" dirty="0" err="1"/>
              <a:t>Фоксфорд</a:t>
            </a:r>
            <a:r>
              <a:rPr lang="ru-RU" sz="7200" b="1" dirty="0"/>
              <a:t> – онлайн-школа для учеников 3−11 классов, учителей и родителей. Курсы и репетиторы, повышение квалификации, открытые занятия.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43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E77E4-7F44-4093-9724-5A5885DD1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Платформы «электронных школ»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6B76FE-7034-4B4E-AA94-56D632F06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4320480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err="1"/>
              <a:t>Tapanda</a:t>
            </a:r>
            <a:r>
              <a:rPr lang="ru-RU" sz="7200" b="1" dirty="0"/>
              <a:t> – система сама выдает ребенку задание и проверяет правильность выполнения, снижая нагрузку на педагога.</a:t>
            </a:r>
          </a:p>
          <a:p>
            <a:r>
              <a:rPr lang="ru-RU" sz="7200" b="1" dirty="0"/>
              <a:t>НОТО – ассоциация, объединяющая педагогов, использующих информационные технологии в учебном процессе.</a:t>
            </a:r>
          </a:p>
          <a:p>
            <a:r>
              <a:rPr lang="ru-RU" sz="7200" b="1" dirty="0" err="1"/>
              <a:t>Learme</a:t>
            </a:r>
            <a:r>
              <a:rPr lang="ru-RU" sz="7200" b="1" dirty="0"/>
              <a:t> – бесплатная платформа для организации онлайн-обучения. Размещение курсов, CRM, </a:t>
            </a:r>
            <a:r>
              <a:rPr lang="ru-RU" sz="7200" b="1" dirty="0" err="1"/>
              <a:t>лендинги</a:t>
            </a:r>
            <a:r>
              <a:rPr lang="ru-RU" sz="7200" b="1" dirty="0"/>
              <a:t>, вебинары, прием платежей.</a:t>
            </a:r>
          </a:p>
          <a:p>
            <a:r>
              <a:rPr lang="ru-RU" sz="7200" b="1" dirty="0" err="1"/>
              <a:t>ГиперМетод</a:t>
            </a:r>
            <a:r>
              <a:rPr lang="ru-RU" sz="7200" b="1" dirty="0"/>
              <a:t> – разработчик решений для организации дистанционного обучения, управления знаниями и учебным процессом, автоматизации оценки, развития человеческих ресурсов в компаниях и учебных заведениях.</a:t>
            </a:r>
          </a:p>
          <a:p>
            <a:r>
              <a:rPr lang="ru-RU" sz="7200" b="1" dirty="0"/>
              <a:t>01Математика.рф – онлайн-учебник по математике для средней школы, содержащий детальный разбор теоретического материала, индивидуальный подход к практическому обучению, возможность проведения контрольных </a:t>
            </a:r>
            <a:r>
              <a:rPr lang="ru-RU" sz="7200" b="1" dirty="0" err="1"/>
              <a:t>ра</a:t>
            </a:r>
            <a:r>
              <a:rPr lang="ru-RU" sz="7200" b="1" dirty="0"/>
              <a:t>- бот с автоматически генерируемыми заданиями, а также несколько тысяч со- </a:t>
            </a:r>
            <a:r>
              <a:rPr lang="ru-RU" sz="7200" b="1" dirty="0" err="1"/>
              <a:t>зданных</a:t>
            </a:r>
            <a:r>
              <a:rPr lang="ru-RU" sz="7200" b="1" dirty="0"/>
              <a:t> по собственным методике и технологии обучающих видеороликов.</a:t>
            </a:r>
          </a:p>
          <a:p>
            <a:r>
              <a:rPr lang="ru-RU" sz="7200" b="1" dirty="0" err="1"/>
              <a:t>Lampa</a:t>
            </a:r>
            <a:r>
              <a:rPr lang="ru-RU" sz="7200" b="1" dirty="0"/>
              <a:t> – онлайн-платформа для публикации задач, тестов и </a:t>
            </a:r>
            <a:r>
              <a:rPr lang="ru-RU" sz="7200" b="1" dirty="0" err="1"/>
              <a:t>теоретиче</a:t>
            </a:r>
            <a:r>
              <a:rPr lang="ru-RU" sz="7200" b="1" dirty="0"/>
              <a:t>- </a:t>
            </a:r>
            <a:r>
              <a:rPr lang="ru-RU" sz="7200" b="1" dirty="0" err="1"/>
              <a:t>ских</a:t>
            </a:r>
            <a:r>
              <a:rPr lang="ru-RU" sz="7200" b="1" dirty="0"/>
              <a:t> материалов по математике, русскому языку и другим предметам.</a:t>
            </a:r>
          </a:p>
          <a:p>
            <a:r>
              <a:rPr lang="ru-RU" sz="7200" b="1" dirty="0" err="1"/>
              <a:t>Examus</a:t>
            </a:r>
            <a:r>
              <a:rPr lang="ru-RU" sz="7200" b="1" dirty="0"/>
              <a:t> – гибкое решение для </a:t>
            </a:r>
            <a:r>
              <a:rPr lang="ru-RU" sz="7200" b="1" dirty="0" err="1"/>
              <a:t>прокторинга</a:t>
            </a:r>
            <a:r>
              <a:rPr lang="ru-RU" sz="7200" b="1" dirty="0"/>
              <a:t> и анализа вовлеченности в процесс электронного обучения.</a:t>
            </a:r>
          </a:p>
          <a:p>
            <a:r>
              <a:rPr lang="ru-RU" sz="7200" b="1" dirty="0"/>
              <a:t>Мобильное Электронное Образование разработчик и поставщик систем- </a:t>
            </a:r>
            <a:r>
              <a:rPr lang="ru-RU" sz="7200" b="1" dirty="0" err="1"/>
              <a:t>ного</a:t>
            </a:r>
            <a:r>
              <a:rPr lang="ru-RU" sz="7200" b="1" dirty="0"/>
              <a:t> программного решения «Мобильная Электронная Школа».</a:t>
            </a:r>
          </a:p>
          <a:p>
            <a:r>
              <a:rPr lang="ru-RU" sz="7200" b="1" dirty="0"/>
              <a:t>«</a:t>
            </a:r>
            <a:r>
              <a:rPr lang="ru-RU" sz="7200" b="1" dirty="0" err="1"/>
              <a:t>ПроеKTOриЯ</a:t>
            </a:r>
            <a:r>
              <a:rPr lang="ru-RU" sz="7200" b="1" dirty="0"/>
              <a:t>» – проект, основная цель которого - помощь талантливым школьникам сориентироваться в возможностях карьерного развития и сделать осознанный выбор своей профессиональной траектории.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59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49A27-346F-4D1A-A533-2FE481963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цифровой грамотности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032242-77D4-4431-910C-9E549AF44B8A}"/>
              </a:ext>
            </a:extLst>
          </p:cNvPr>
          <p:cNvSpPr/>
          <p:nvPr/>
        </p:nvSpPr>
        <p:spPr>
          <a:xfrm>
            <a:off x="-252536" y="1323289"/>
            <a:ext cx="97930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420" marR="551180" indent="449580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</a:t>
            </a:r>
            <a:r>
              <a:rPr lang="ru-RU" sz="20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распространенным</a:t>
            </a:r>
            <a:r>
              <a:rPr lang="ru-RU" sz="20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инструментом</a:t>
            </a:r>
            <a:r>
              <a:rPr lang="ru-RU" sz="20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0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оценки</a:t>
            </a:r>
            <a:r>
              <a:rPr lang="ru-RU" sz="20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цифровой</a:t>
            </a:r>
            <a:r>
              <a:rPr lang="ru-RU" sz="20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грамотности является электронное или цифровое портфолио – собрание электронных свидетельств, собранных и определяемых пользователем, обычно с использованием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Web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Каждое электронное свидетельство может включать электронный текст,</a:t>
            </a:r>
            <a:r>
              <a:rPr lang="ru-RU" sz="20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файлы</a:t>
            </a:r>
            <a:r>
              <a:rPr lang="ru-RU" sz="2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изображениями,</a:t>
            </a:r>
            <a:r>
              <a:rPr lang="ru-RU" sz="2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мультимедиа,</a:t>
            </a:r>
            <a:r>
              <a:rPr lang="ru-RU" sz="20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данные</a:t>
            </a:r>
            <a:r>
              <a:rPr lang="ru-RU" sz="2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ru-RU" sz="2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блогов</a:t>
            </a:r>
            <a:r>
              <a:rPr lang="ru-RU" sz="20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гиперссылки. Электронные портфолио одновременно являются демонстрацией умений</a:t>
            </a:r>
            <a:r>
              <a:rPr lang="ru-RU" sz="20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учащихся и платформой для самовыражения, а также, если они размещены в</a:t>
            </a:r>
            <a:r>
              <a:rPr lang="ru-RU" sz="2000" b="1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интернете</a:t>
            </a:r>
            <a:endParaRPr lang="ru-RU" sz="2000" b="1" dirty="0"/>
          </a:p>
        </p:txBody>
      </p:sp>
      <p:pic>
        <p:nvPicPr>
          <p:cNvPr id="5" name="image3.jpeg">
            <a:extLst>
              <a:ext uri="{FF2B5EF4-FFF2-40B4-BE49-F238E27FC236}">
                <a16:creationId xmlns:a16="http://schemas.microsoft.com/office/drawing/2014/main" id="{3C0F96A4-3452-4712-B729-11876FF84BF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03" y="4196565"/>
            <a:ext cx="6116955" cy="2779395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53A443C-8B50-43EC-A813-BA6D1321F1B4}"/>
              </a:ext>
            </a:extLst>
          </p:cNvPr>
          <p:cNvSpPr txBox="1">
            <a:spLocks/>
          </p:cNvSpPr>
          <p:nvPr/>
        </p:nvSpPr>
        <p:spPr>
          <a:xfrm>
            <a:off x="31203" y="126575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Оценка цифровой грамотности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02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84A3702-53C9-4B77-AF8E-D6DE1C26E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354859"/>
              </p:ext>
            </p:extLst>
          </p:nvPr>
        </p:nvGraphicFramePr>
        <p:xfrm>
          <a:off x="400922" y="1645404"/>
          <a:ext cx="8712968" cy="1783596"/>
        </p:xfrm>
        <a:graphic>
          <a:graphicData uri="http://schemas.openxmlformats.org/drawingml/2006/table">
            <a:tbl>
              <a:tblPr/>
              <a:tblGrid>
                <a:gridCol w="8712968">
                  <a:extLst>
                    <a:ext uri="{9D8B030D-6E8A-4147-A177-3AD203B41FA5}">
                      <a16:colId xmlns:a16="http://schemas.microsoft.com/office/drawing/2014/main" val="1610526102"/>
                    </a:ext>
                  </a:extLst>
                </a:gridCol>
              </a:tblGrid>
              <a:tr h="1766699">
                <a:tc>
                  <a:txBody>
                    <a:bodyPr/>
                    <a:lstStyle/>
                    <a:p>
                      <a:r>
                        <a:rPr lang="ru-RU" sz="2800" b="1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       Проверочные работы по тематическому разделу «Цифровая грамотность» может быть проведена в форме интерактивного теста (например, </a:t>
                      </a:r>
                      <a:r>
                        <a:rPr lang="en-US" sz="2800" b="1" i="0" dirty="0">
                          <a:solidFill>
                            <a:srgbClr val="0000FF"/>
                          </a:solidFill>
                          <a:effectLst/>
                          <a:latin typeface="TimesNewRomanPSMT"/>
                        </a:rPr>
                        <a:t>https://onlinetestpad.com/6j75eeht5ex4s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). </a:t>
                      </a:r>
                      <a:endParaRPr lang="en-US" sz="2800" b="1" dirty="0">
                        <a:effectLst/>
                      </a:endParaRPr>
                    </a:p>
                  </a:txBody>
                  <a:tcPr marL="76716" marR="76716" marT="38358" marB="3835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533925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A41110E3-EE5A-4033-BF1A-405D5DA1B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3275693"/>
            <a:ext cx="5976664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i="1" dirty="0">
                <a:solidFill>
                  <a:srgbClr val="000000"/>
                </a:solidFill>
                <a:latin typeface="TimesNewRomanPSMT"/>
              </a:rPr>
              <a:t>         К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</a:rPr>
              <a:t>оличество заданий в тесте может быть уменьшено или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</a:rPr>
              <a:t>же тест может быть предложен в качестве домашнего задания.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b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82B7854-F39C-4632-A6B7-953411D6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1225550"/>
          </a:xfrm>
        </p:spPr>
        <p:txBody>
          <a:bodyPr/>
          <a:lstStyle/>
          <a:p>
            <a:r>
              <a:rPr lang="ru-RU" dirty="0"/>
              <a:t>Оценка цифровой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130160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9647B3F-63EC-4E0B-94E8-4FF1A758E89D}"/>
              </a:ext>
            </a:extLst>
          </p:cNvPr>
          <p:cNvSpPr/>
          <p:nvPr/>
        </p:nvSpPr>
        <p:spPr>
          <a:xfrm>
            <a:off x="-558316" y="1331201"/>
            <a:ext cx="98828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420" marR="553085" indent="449580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Эффективность формирования цифровой грамотности обучающихся во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многом зависит от того, как организуется и осуществляется образовательный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</a:t>
            </a:r>
            <a:r>
              <a:rPr lang="ru-RU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предмету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«Информатика».</a:t>
            </a:r>
          </a:p>
          <a:p>
            <a:pPr marL="566420" marR="553720" indent="449580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Большая роль в организации данного процесса отводится оснащению кабинета</a:t>
            </a:r>
            <a:r>
              <a:rPr lang="ru-RU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информатики</a:t>
            </a:r>
            <a:r>
              <a:rPr lang="ru-RU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компьютерной</a:t>
            </a:r>
            <a:r>
              <a:rPr lang="ru-RU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техникой</a:t>
            </a:r>
            <a:r>
              <a:rPr lang="ru-RU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скоростным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интернетом.</a:t>
            </a:r>
          </a:p>
          <a:p>
            <a:pPr marL="566420" marR="553720" indent="449580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Кабинет является той информационной средой, в которой проходят не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только уроки информатики, но и внеурочные и внеклассные занятия, проводится</a:t>
            </a:r>
            <a:r>
              <a:rPr lang="ru-RU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воспитательная</a:t>
            </a:r>
            <a:r>
              <a:rPr lang="ru-RU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с</a:t>
            </a:r>
            <a:r>
              <a:rPr lang="ru-RU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учащимися.</a:t>
            </a:r>
          </a:p>
        </p:txBody>
      </p:sp>
      <p:pic>
        <p:nvPicPr>
          <p:cNvPr id="1028" name="Picture 4" descr="Правила оборудования школьного кабинета информатики">
            <a:extLst>
              <a:ext uri="{FF2B5EF4-FFF2-40B4-BE49-F238E27FC236}">
                <a16:creationId xmlns:a16="http://schemas.microsoft.com/office/drawing/2014/main" id="{CB484703-5229-4CB3-81DC-1D5F0DA44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19019"/>
            <a:ext cx="4932040" cy="32798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Фотогалерея - Вид категории: Учебные кабинеты - Фото: Кабинет информатики  №27_1 - МБОУ-Верх-Тулинская СОШ № 14">
            <a:extLst>
              <a:ext uri="{FF2B5EF4-FFF2-40B4-BE49-F238E27FC236}">
                <a16:creationId xmlns:a16="http://schemas.microsoft.com/office/drawing/2014/main" id="{57202226-D54A-4F52-88E8-AEFB3BDFC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65" y="4203090"/>
            <a:ext cx="4614642" cy="25957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B4A70F-5465-4F84-90D9-434275F35EB7}"/>
              </a:ext>
            </a:extLst>
          </p:cNvPr>
          <p:cNvSpPr txBox="1"/>
          <p:nvPr/>
        </p:nvSpPr>
        <p:spPr>
          <a:xfrm>
            <a:off x="539552" y="26064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Эффективность формирования цифровой грамотности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4764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CC955-C8BA-4BDF-A03F-BC86532B0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Электронные учебники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17CB3-4CB9-47E5-B6CD-2C41446F1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432048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Цифровая трансформация в образовании предполагает перевод в цифровой вид учебного контента. На сегодняшний день идет активный процесс по созданию электронных учебников и их внедрению в учебный процесс. Электронные учебники становятся одним из главных компонентов школьной информационной образовательной среды и основным инструментом реализации требований ФГОС нового поколения.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40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AC8F1-01B0-4E23-895B-AC8F0ACC5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08" y="481773"/>
            <a:ext cx="8856984" cy="12241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F1F1F"/>
                </a:solidFill>
                <a:latin typeface="Google Sans"/>
              </a:rPr>
              <a:t>Каталог бесплатных электронных библиотек</a:t>
            </a:r>
            <a:br>
              <a:rPr lang="ru-RU" dirty="0">
                <a:solidFill>
                  <a:srgbClr val="1F1F1F"/>
                </a:solidFill>
                <a:latin typeface="Google Sans"/>
              </a:rPr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2FF293-C944-4339-9394-AE8D9FCF2C4D}"/>
              </a:ext>
            </a:extLst>
          </p:cNvPr>
          <p:cNvSpPr/>
          <p:nvPr/>
        </p:nvSpPr>
        <p:spPr>
          <a:xfrm>
            <a:off x="467544" y="1772816"/>
            <a:ext cx="54726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1F1F1F"/>
              </a:solidFill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1F1F1F"/>
                </a:solidFill>
                <a:latin typeface="Google Sans"/>
              </a:rPr>
              <a:t>http://www.aldebaran.ru/ 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1F1F1F"/>
                </a:solidFill>
                <a:latin typeface="Google Sans"/>
              </a:rPr>
              <a:t>http://lib.ru/ 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1F1F1F"/>
                </a:solidFill>
                <a:latin typeface="Google Sans"/>
              </a:rPr>
              <a:t>http://www.online.ru/sp/eel/russian. 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1F1F1F"/>
                </a:solidFill>
                <a:latin typeface="Google Sans"/>
              </a:rPr>
              <a:t>http://www.encyclopedia.ru/ 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1F1F1F"/>
                </a:solidFill>
                <a:latin typeface="Google Sans"/>
              </a:rPr>
              <a:t>http://vgershov.lib.ru/ 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1F1F1F"/>
                </a:solidFill>
                <a:latin typeface="Google Sans"/>
              </a:rPr>
              <a:t>http://libraries.allbest.ru/ 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1F1F1F"/>
                </a:solidFill>
                <a:latin typeface="Google Sans"/>
              </a:rPr>
              <a:t>http://www.litportal.ru/ 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1F1F1F"/>
                </a:solidFill>
                <a:latin typeface="Google Sans"/>
              </a:rPr>
              <a:t>http://scbooks.chat.ru/</a:t>
            </a:r>
            <a:endParaRPr lang="ru-RU" sz="2800" b="0" i="0" dirty="0">
              <a:solidFill>
                <a:srgbClr val="1F1F1F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09608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402E9-A4F9-4879-8912-1F6A37946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  В восстановленных быстро меняющихся технологиях и динамичной цифровой среде цифровая грамотность стала неотъемлемым компонентом скорости адаптации и профессионального развития.">
            <a:extLst>
              <a:ext uri="{FF2B5EF4-FFF2-40B4-BE49-F238E27FC236}">
                <a16:creationId xmlns:a16="http://schemas.microsoft.com/office/drawing/2014/main" id="{D8DCA20C-1E10-452A-A7ED-8879B4C54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79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C3B8B-1B8D-45FE-ACFA-B96D3E59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CA8504-D29A-4284-AF4C-DE5E6BB6C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          Цифровизация образования нацелена на формирование у обучающихся цифровых компетенций принципиально нового типа, новых наборов </a:t>
            </a:r>
            <a:r>
              <a:rPr lang="ru-RU" b="1" dirty="0" err="1"/>
              <a:t>soft</a:t>
            </a:r>
            <a:r>
              <a:rPr lang="ru-RU" b="1" dirty="0"/>
              <a:t>- и </a:t>
            </a:r>
            <a:r>
              <a:rPr lang="ru-RU" b="1" dirty="0" err="1"/>
              <a:t>hard</a:t>
            </a:r>
            <a:r>
              <a:rPr lang="ru-RU" b="1" dirty="0"/>
              <a:t>-компетенций, дающих возможность реализовывать цифровые проекты, быть в будущем востребованным на рынке труда и социализированным в общество в новых условиях цифровой экономики.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99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82CF1DF-023A-4BC2-9B0B-32E92EB9D8BE}"/>
              </a:ext>
            </a:extLst>
          </p:cNvPr>
          <p:cNvSpPr/>
          <p:nvPr/>
        </p:nvSpPr>
        <p:spPr>
          <a:xfrm>
            <a:off x="59099" y="301220"/>
            <a:ext cx="9025801" cy="6255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420" algn="just">
              <a:spcBef>
                <a:spcPts val="365"/>
              </a:spcBef>
              <a:spcAft>
                <a:spcPts val="0"/>
              </a:spcAft>
            </a:pPr>
            <a:r>
              <a:rPr lang="ru-RU" sz="2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Информационные</a:t>
            </a:r>
            <a:r>
              <a:rPr lang="ru-RU" sz="2000" b="1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ресурсы</a:t>
            </a:r>
          </a:p>
          <a:p>
            <a:pPr marL="342900" marR="551180" lvl="0" indent="-342900" algn="just">
              <a:spcBef>
                <a:spcPts val="255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14668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Берман Н.Д. К вопросу о цифровой грамотности // Электронный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научный журнал "Современные исследования социальных проблем". - № 6-2,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2017.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55562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14668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Гайсина С.В. Цифровая грамотность и цифровая образовательная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среда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школы,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2018.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554355" lvl="0" indent="-342900" algn="just">
              <a:spcBef>
                <a:spcPts val="5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14668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Давыдов С.Г., Логунова О.С. Проект «Индекс цифровой грамотно-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»: методические эксперименты // Социология: методология, методы, мате-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матическое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моделирование».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2015.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41.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120-141.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55308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14668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Давыдов С.Г., Логунова О.С., Шариков А.В. Цифровая грамотность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российских регионов: индустриальный взгляд // XVII Апрельская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ная</a:t>
            </a:r>
            <a:r>
              <a:rPr lang="ru-RU" spc="1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научная</a:t>
            </a:r>
            <a:r>
              <a:rPr lang="ru-RU" spc="1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конференция</a:t>
            </a:r>
            <a:r>
              <a:rPr lang="ru-RU" spc="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pc="1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проблемам</a:t>
            </a:r>
            <a:r>
              <a:rPr lang="ru-RU" spc="1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</a:t>
            </a:r>
            <a:r>
              <a:rPr lang="ru-RU" spc="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экономики</a:t>
            </a:r>
            <a:r>
              <a:rPr lang="ru-RU" spc="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общества:</a:t>
            </a:r>
            <a:r>
              <a:rPr lang="ru-RU" spc="1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кн.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Кн.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М.: Издательский дом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НИУ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ВШЭ,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2017. -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238-246.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55308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146685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Кучмаева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О.В., Ростовская Т.К., Рязанцев С.В. Вызовы цифрового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будущего и устойчивое развитие России. Социально-политическое положение и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демографическая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ситуация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2017–2018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годах.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М.: ИСПИ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РАН,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2018.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55562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146685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Патаракин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Е.Д.,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Ярмахов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Б.Б. Вычислительная педагогика: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мышле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pc="2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</a:t>
            </a:r>
            <a:r>
              <a:rPr lang="ru-RU" spc="2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2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рефлексия.</a:t>
            </a:r>
            <a:r>
              <a:rPr lang="ru-RU" spc="2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pc="2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Образовательные</a:t>
            </a:r>
            <a:r>
              <a:rPr lang="ru-RU" spc="2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</a:t>
            </a:r>
            <a:r>
              <a:rPr lang="ru-RU" spc="2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2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общество,</a:t>
            </a:r>
            <a:r>
              <a:rPr lang="ru-RU" spc="2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2018,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 4,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502–523.-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Режим доступа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https://www.j-ets.net/ETS/russian/depository/v21_i4/pdf/18.pdf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555625" indent="-342900" algn="just">
              <a:buSzPts val="1400"/>
              <a:buFont typeface="Times New Roman" panose="02020603050405020304" pitchFamily="18" charset="0"/>
              <a:buAutoNum type="arabicPeriod"/>
              <a:tabLst>
                <a:tab pos="1466850" algn="l"/>
              </a:tabLst>
            </a:pPr>
            <a:r>
              <a:rPr lang="ru-RU" dirty="0"/>
              <a:t>Тимофеева Н.М. Цифровая грамотность как компонент жизненных навыков // Психология, социология и педагогика. - № 7 (46). - Июль. - 2015.</a:t>
            </a:r>
          </a:p>
          <a:p>
            <a:pPr marR="555625" lvl="0" algn="just">
              <a:spcAft>
                <a:spcPts val="0"/>
              </a:spcAft>
              <a:buSzPts val="1400"/>
              <a:tabLst>
                <a:tab pos="1466850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9B045-850B-4A7B-89AD-62A320FD9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2050" name="Picture 2" descr="Саморазвитие: цифровая грамотность, image #1">
            <a:extLst>
              <a:ext uri="{FF2B5EF4-FFF2-40B4-BE49-F238E27FC236}">
                <a16:creationId xmlns:a16="http://schemas.microsoft.com/office/drawing/2014/main" id="{F87477A8-21E2-4090-90C9-2E058A6D8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63" y="1844824"/>
            <a:ext cx="8527096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07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24CF1C-0F8A-493C-A1E1-43C581CC7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3204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600" b="1" dirty="0"/>
              <a:t>            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П.Гилстер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выделяет в качестве критериев достижения цифровой компетентности, следующие навыки:</a:t>
            </a:r>
            <a:b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1.критерии достижения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медиакомпетентности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2.навыки поиска нужной информации и инструментов работы с ней, умение быстро освоить эти инструменты (информационная компетентность);</a:t>
            </a:r>
            <a:b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3.навыки общения с другими пользователями (коммуникативная компетентность);</a:t>
            </a:r>
            <a:b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4.навыки производства информации в ее разнообразных формах и форматах (креативная компетентность) </a:t>
            </a:r>
            <a:b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99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665F9-E9FC-4710-876D-60EC661A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6770"/>
            <a:ext cx="8856984" cy="1224136"/>
          </a:xfrm>
        </p:spPr>
        <p:txBody>
          <a:bodyPr/>
          <a:lstStyle/>
          <a:p>
            <a:r>
              <a:rPr lang="ru-RU" dirty="0"/>
              <a:t>Определение в ФРП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9365C8-4013-4B5D-BEE6-42ED71AD7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556792"/>
            <a:ext cx="7632848" cy="43204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        Цифровая грамотность </a:t>
            </a:r>
            <a:r>
              <a:rPr lang="ru-RU" dirty="0"/>
              <a:t>может быть определена как совокупность знаний и умений, необходимых человеку для безопасного и эффективного использования цифровых технологий и ресурсов Интернета.</a:t>
            </a:r>
            <a:br>
              <a:rPr lang="ru-RU" dirty="0"/>
            </a:br>
            <a:r>
              <a:rPr lang="ru-RU" dirty="0"/>
              <a:t>        Тематический раздел «Цифровая грамотность», изучаемый в курсе информатики основной школы, включает в себя следующие темы:</a:t>
            </a:r>
            <a:br>
              <a:rPr lang="ru-RU" dirty="0"/>
            </a:br>
            <a:r>
              <a:rPr lang="ru-RU" dirty="0"/>
              <a:t>1) «Компьютер как универсальное устройство обработки данных»;</a:t>
            </a:r>
            <a:br>
              <a:rPr lang="ru-RU" dirty="0"/>
            </a:br>
            <a:r>
              <a:rPr lang="ru-RU" dirty="0"/>
              <a:t>2) «Программы и данные»;</a:t>
            </a:r>
            <a:br>
              <a:rPr lang="ru-RU" dirty="0"/>
            </a:br>
            <a:r>
              <a:rPr lang="ru-RU" dirty="0"/>
              <a:t>3) «Компьютерные сети»;</a:t>
            </a:r>
            <a:br>
              <a:rPr lang="ru-RU" dirty="0"/>
            </a:br>
            <a:r>
              <a:rPr lang="ru-RU" dirty="0"/>
              <a:t>4) «Глобальная сеть Интернет и стратегии безопасного поведения в ней»;</a:t>
            </a:r>
            <a:br>
              <a:rPr lang="ru-RU" dirty="0"/>
            </a:br>
            <a:r>
              <a:rPr lang="ru-RU" dirty="0"/>
              <a:t>5) «Работа в информационном пространстве»;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88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71CAB1-A39B-41BE-85BB-E6C99CFA7AAD}"/>
              </a:ext>
            </a:extLst>
          </p:cNvPr>
          <p:cNvSpPr/>
          <p:nvPr/>
        </p:nvSpPr>
        <p:spPr>
          <a:xfrm>
            <a:off x="251520" y="116632"/>
            <a:ext cx="9937104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Выделены 4 вида цифровой компетентности:</a:t>
            </a:r>
            <a:br>
              <a:rPr lang="ru-RU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NewRomanPSMT"/>
              </a:rPr>
              <a:t>1.Информационная и </a:t>
            </a:r>
            <a:r>
              <a:rPr lang="ru-RU" b="1" dirty="0" err="1">
                <a:solidFill>
                  <a:srgbClr val="000000"/>
                </a:solidFill>
                <a:latin typeface="TimesNewRomanPSMT"/>
              </a:rPr>
              <a:t>медиакомпетентность</a:t>
            </a:r>
            <a:r>
              <a:rPr lang="ru-RU" b="1" dirty="0">
                <a:solidFill>
                  <a:srgbClr val="000000"/>
                </a:solidFill>
                <a:latin typeface="TimesNewRomanPSMT"/>
              </a:rPr>
              <a:t> — знания, умения, мотивация и</a:t>
            </a:r>
            <a:br>
              <a:rPr lang="ru-RU" b="1" dirty="0">
                <a:solidFill>
                  <a:srgbClr val="000000"/>
                </a:solidFill>
                <a:latin typeface="TimesNewRomanPSMT"/>
              </a:rPr>
            </a:br>
            <a:r>
              <a:rPr lang="ru-RU" b="1" dirty="0">
                <a:solidFill>
                  <a:srgbClr val="000000"/>
                </a:solidFill>
                <a:latin typeface="TimesNewRomanPSMT"/>
              </a:rPr>
              <a:t>ответственность, связанные с поиском, пониманием, </a:t>
            </a:r>
            <a:r>
              <a:rPr lang="ru-RU" b="1" dirty="0" err="1">
                <a:solidFill>
                  <a:srgbClr val="000000"/>
                </a:solidFill>
                <a:latin typeface="TimesNewRomanPSMT"/>
              </a:rPr>
              <a:t>организацией,архивированием</a:t>
            </a:r>
            <a:r>
              <a:rPr lang="ru-RU" b="1" dirty="0">
                <a:solidFill>
                  <a:srgbClr val="000000"/>
                </a:solidFill>
                <a:latin typeface="TimesNewRomanPSMT"/>
              </a:rPr>
              <a:t> цифровой информации и ее критическим осмыслением, </a:t>
            </a:r>
            <a:r>
              <a:rPr lang="ru-RU" b="1" dirty="0" err="1">
                <a:solidFill>
                  <a:srgbClr val="000000"/>
                </a:solidFill>
                <a:latin typeface="TimesNewRomanPSMT"/>
              </a:rPr>
              <a:t>атакже</a:t>
            </a:r>
            <a:r>
              <a:rPr lang="ru-RU" b="1" dirty="0">
                <a:solidFill>
                  <a:srgbClr val="000000"/>
                </a:solidFill>
                <a:latin typeface="TimesNewRomanPSMT"/>
              </a:rPr>
              <a:t> с созданием информационных объектов с использованием цифровых ресурсов (текстовых, изобразительных, аудио и видео);</a:t>
            </a:r>
            <a:br>
              <a:rPr lang="ru-RU" b="1" dirty="0">
                <a:solidFill>
                  <a:srgbClr val="000000"/>
                </a:solidFill>
                <a:latin typeface="TimesNewRomanPSMT"/>
              </a:rPr>
            </a:br>
            <a:endParaRPr lang="ru-RU" b="1" dirty="0">
              <a:solidFill>
                <a:srgbClr val="000000"/>
              </a:solidFill>
              <a:latin typeface="TimesNewRomanPSMT"/>
            </a:endParaRPr>
          </a:p>
          <a:p>
            <a:r>
              <a:rPr lang="ru-RU" b="1" dirty="0">
                <a:solidFill>
                  <a:srgbClr val="000000"/>
                </a:solidFill>
                <a:latin typeface="TimesNewRomanPSMT"/>
              </a:rPr>
              <a:t>2.Коммуникативная компетентность — знания, умения, мотивация и</a:t>
            </a:r>
            <a:br>
              <a:rPr lang="ru-RU" b="1" dirty="0">
                <a:solidFill>
                  <a:srgbClr val="000000"/>
                </a:solidFill>
                <a:latin typeface="TimesNewRomanPSMT"/>
              </a:rPr>
            </a:br>
            <a:r>
              <a:rPr lang="ru-RU" b="1" dirty="0">
                <a:solidFill>
                  <a:srgbClr val="000000"/>
                </a:solidFill>
                <a:latin typeface="TimesNewRomanPSMT"/>
              </a:rPr>
              <a:t>ответственность, необходимые для различных форм коммуникации (электронная </a:t>
            </a:r>
          </a:p>
          <a:p>
            <a:r>
              <a:rPr lang="ru-RU" b="1" dirty="0">
                <a:solidFill>
                  <a:srgbClr val="000000"/>
                </a:solidFill>
                <a:latin typeface="TimesNewRomanPSMT"/>
              </a:rPr>
              <a:t>почта, чаты, блоги, форумы, социальные сети и др.) и с различными целями;</a:t>
            </a:r>
            <a:br>
              <a:rPr lang="ru-RU" b="1" dirty="0">
                <a:solidFill>
                  <a:srgbClr val="000000"/>
                </a:solidFill>
                <a:latin typeface="TimesNewRomanPSMT"/>
              </a:rPr>
            </a:br>
            <a:endParaRPr lang="ru-RU" b="1" dirty="0">
              <a:solidFill>
                <a:srgbClr val="000000"/>
              </a:solidFill>
              <a:latin typeface="TimesNewRomanPSMT"/>
            </a:endParaRPr>
          </a:p>
          <a:p>
            <a:r>
              <a:rPr lang="ru-RU" b="1" dirty="0">
                <a:solidFill>
                  <a:srgbClr val="000000"/>
                </a:solidFill>
                <a:latin typeface="TimesNewRomanPSMT"/>
              </a:rPr>
              <a:t>3.Техническая компетентность — знания, умения, мотивация и</a:t>
            </a:r>
            <a:br>
              <a:rPr lang="ru-RU" b="1" dirty="0">
                <a:solidFill>
                  <a:srgbClr val="000000"/>
                </a:solidFill>
                <a:latin typeface="TimesNewRomanPSMT"/>
              </a:rPr>
            </a:br>
            <a:r>
              <a:rPr lang="ru-RU" b="1" dirty="0">
                <a:solidFill>
                  <a:srgbClr val="000000"/>
                </a:solidFill>
                <a:latin typeface="TimesNewRomanPSMT"/>
              </a:rPr>
              <a:t>ответственность, позволяющие эффективно и безопасно использовать</a:t>
            </a:r>
            <a:br>
              <a:rPr lang="ru-RU" b="1" dirty="0">
                <a:solidFill>
                  <a:srgbClr val="000000"/>
                </a:solidFill>
                <a:latin typeface="TimesNewRomanPSMT"/>
              </a:rPr>
            </a:br>
            <a:r>
              <a:rPr lang="ru-RU" b="1" dirty="0">
                <a:solidFill>
                  <a:srgbClr val="000000"/>
                </a:solidFill>
                <a:latin typeface="TimesNewRomanPSMT"/>
              </a:rPr>
              <a:t>технические и программные средства для решения различных задач, в том</a:t>
            </a:r>
            <a:br>
              <a:rPr lang="ru-RU" b="1" dirty="0">
                <a:solidFill>
                  <a:srgbClr val="000000"/>
                </a:solidFill>
                <a:latin typeface="TimesNewRomanPSMT"/>
              </a:rPr>
            </a:br>
            <a:r>
              <a:rPr lang="ru-RU" b="1" dirty="0">
                <a:solidFill>
                  <a:srgbClr val="000000"/>
                </a:solidFill>
                <a:latin typeface="TimesNewRomanPSMT"/>
              </a:rPr>
              <a:t>числе использования компьютерных сетей, облачных сервисов и т.п.;</a:t>
            </a:r>
            <a:br>
              <a:rPr lang="ru-RU" b="1" dirty="0">
                <a:solidFill>
                  <a:srgbClr val="000000"/>
                </a:solidFill>
                <a:latin typeface="TimesNewRomanPSMT"/>
              </a:rPr>
            </a:br>
            <a:endParaRPr lang="ru-RU" b="1" dirty="0">
              <a:solidFill>
                <a:srgbClr val="000000"/>
              </a:solidFill>
              <a:latin typeface="TimesNewRomanPSMT"/>
            </a:endParaRPr>
          </a:p>
          <a:p>
            <a:r>
              <a:rPr lang="ru-RU" b="1" dirty="0">
                <a:solidFill>
                  <a:srgbClr val="000000"/>
                </a:solidFill>
                <a:latin typeface="TimesNewRomanPSMT"/>
              </a:rPr>
              <a:t>4.Потребительская компетентность — знания, умения, мотивация и</a:t>
            </a:r>
            <a:br>
              <a:rPr lang="ru-RU" b="1" dirty="0">
                <a:solidFill>
                  <a:srgbClr val="000000"/>
                </a:solidFill>
                <a:latin typeface="TimesNewRomanPSMT"/>
              </a:rPr>
            </a:br>
            <a:r>
              <a:rPr lang="ru-RU" b="1" dirty="0">
                <a:solidFill>
                  <a:srgbClr val="000000"/>
                </a:solidFill>
                <a:latin typeface="TimesNewRomanPSMT"/>
              </a:rPr>
              <a:t>ответственность, позволяющие решать с помощью цифровых устройств и</a:t>
            </a:r>
            <a:br>
              <a:rPr lang="ru-RU" b="1" dirty="0">
                <a:solidFill>
                  <a:srgbClr val="000000"/>
                </a:solidFill>
                <a:latin typeface="TimesNewRomanPSMT"/>
              </a:rPr>
            </a:br>
            <a:r>
              <a:rPr lang="ru-RU" b="1" dirty="0">
                <a:solidFill>
                  <a:srgbClr val="000000"/>
                </a:solidFill>
                <a:latin typeface="TimesNewRomanPSMT"/>
              </a:rPr>
              <a:t>интернета различные повседневные задачи, связанные с конкретными</a:t>
            </a:r>
            <a:br>
              <a:rPr lang="ru-RU" b="1" dirty="0">
                <a:solidFill>
                  <a:srgbClr val="000000"/>
                </a:solidFill>
                <a:latin typeface="TimesNewRomanPSMT"/>
              </a:rPr>
            </a:br>
            <a:r>
              <a:rPr lang="ru-RU" b="1" dirty="0">
                <a:solidFill>
                  <a:srgbClr val="000000"/>
                </a:solidFill>
                <a:latin typeface="TimesNewRomanPSMT"/>
              </a:rPr>
              <a:t>жизненными ситуациями, предполагающими удовлетворение различных</a:t>
            </a:r>
            <a:br>
              <a:rPr lang="ru-RU" b="1" dirty="0">
                <a:solidFill>
                  <a:srgbClr val="000000"/>
                </a:solidFill>
                <a:latin typeface="TimesNewRomanPSMT"/>
              </a:rPr>
            </a:br>
            <a:r>
              <a:rPr lang="ru-RU" b="1" dirty="0">
                <a:solidFill>
                  <a:srgbClr val="000000"/>
                </a:solidFill>
                <a:latin typeface="TimesNewRomanPSMT"/>
              </a:rPr>
              <a:t>потребностей</a:t>
            </a:r>
            <a:r>
              <a:rPr lang="ru-RU" b="1" dirty="0"/>
              <a:t> 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4015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C1F9FD5-49DA-4C15-A2CB-249D86BF60CB}"/>
              </a:ext>
            </a:extLst>
          </p:cNvPr>
          <p:cNvSpPr/>
          <p:nvPr/>
        </p:nvSpPr>
        <p:spPr>
          <a:xfrm>
            <a:off x="-324544" y="1366897"/>
            <a:ext cx="9468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420" marR="554990" indent="449580"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цифровой грамотности актуально для современного общества</a:t>
            </a:r>
            <a:r>
              <a:rPr lang="ru-RU" sz="3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тесно связано</a:t>
            </a:r>
            <a:r>
              <a:rPr lang="ru-RU" sz="3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изучением</a:t>
            </a:r>
            <a:r>
              <a:rPr lang="ru-RU" sz="3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школьного предмета «Информатика».</a:t>
            </a:r>
          </a:p>
        </p:txBody>
      </p:sp>
      <p:pic>
        <p:nvPicPr>
          <p:cNvPr id="2050" name="Picture 2" descr="ЦНППМ: Цифровая грамотность">
            <a:extLst>
              <a:ext uri="{FF2B5EF4-FFF2-40B4-BE49-F238E27FC236}">
                <a16:creationId xmlns:a16="http://schemas.microsoft.com/office/drawing/2014/main" id="{502407F3-FFE8-4A3F-84B3-17166782B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4967563" cy="284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25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61416-3F91-4860-858C-6227B161B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16" y="0"/>
            <a:ext cx="8856984" cy="1224136"/>
          </a:xfrm>
        </p:spPr>
        <p:txBody>
          <a:bodyPr/>
          <a:lstStyle/>
          <a:p>
            <a:r>
              <a:rPr lang="ru-RU" dirty="0"/>
              <a:t>Рекомендованное количество часов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2F46FC-6FE9-40BD-A5C3-E473BD528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15" y="1268760"/>
            <a:ext cx="8784976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Рекомендованное количество часов, отводимое на изучение учебного</a:t>
            </a:r>
            <a:br>
              <a:rPr lang="ru-RU" sz="1800" b="1" dirty="0"/>
            </a:br>
            <a:r>
              <a:rPr lang="ru-RU" sz="1800" b="1" dirty="0"/>
              <a:t>предмета «Информатика» на базовом уровне, составляет :</a:t>
            </a:r>
            <a:br>
              <a:rPr lang="ru-RU" sz="1800" b="1" dirty="0"/>
            </a:br>
            <a:r>
              <a:rPr lang="ru-RU" sz="1800" b="1" dirty="0"/>
              <a:t>в 7 классе – 34 часа (1 час в неделю)</a:t>
            </a:r>
            <a:br>
              <a:rPr lang="ru-RU" sz="1800" b="1" dirty="0"/>
            </a:br>
            <a:r>
              <a:rPr lang="ru-RU" sz="1800" b="1" dirty="0"/>
              <a:t>в 8 классе – 34 часа (1 час в неделю) </a:t>
            </a:r>
            <a:endParaRPr lang="en-US" sz="1800" b="1" dirty="0"/>
          </a:p>
          <a:p>
            <a:pPr marL="0" indent="0">
              <a:buNone/>
            </a:pPr>
            <a:r>
              <a:rPr lang="ru-RU" sz="1800" b="1" dirty="0"/>
              <a:t>в 9 классе – 34 часа (1 час в неделю)</a:t>
            </a:r>
            <a:br>
              <a:rPr lang="ru-RU" sz="1800" b="1" dirty="0"/>
            </a:br>
            <a:r>
              <a:rPr lang="ru-RU" sz="1800" b="1" dirty="0"/>
              <a:t>в 10 классе – 34 часа (1 час в неделю).</a:t>
            </a:r>
          </a:p>
          <a:p>
            <a:pPr marL="0" indent="0">
              <a:buNone/>
            </a:pPr>
            <a:r>
              <a:rPr lang="ru-RU" sz="1800" b="1" dirty="0"/>
              <a:t>в 11 классе – 34 часа (1 час в неделю)</a:t>
            </a:r>
            <a:br>
              <a:rPr lang="ru-RU" sz="1800" b="1" dirty="0"/>
            </a:br>
            <a:endParaRPr lang="en-US" sz="1800" b="1" dirty="0"/>
          </a:p>
          <a:p>
            <a:pPr marL="0" indent="0">
              <a:buNone/>
            </a:pPr>
            <a:r>
              <a:rPr lang="ru-RU" sz="1800" b="1" dirty="0"/>
              <a:t>Обновленные ФГОС позволяют вывести преподавание информатики</a:t>
            </a:r>
            <a:br>
              <a:rPr lang="ru-RU" sz="1800" b="1" dirty="0"/>
            </a:br>
            <a:r>
              <a:rPr lang="ru-RU" sz="1800" b="1" dirty="0"/>
              <a:t>в основной школе на новый уровень – углубленный. Количество часов,</a:t>
            </a:r>
            <a:br>
              <a:rPr lang="ru-RU" sz="1800" b="1" dirty="0"/>
            </a:br>
            <a:r>
              <a:rPr lang="ru-RU" sz="1800" b="1" dirty="0"/>
              <a:t>рекомендованное для изучения учебного предмета «Информатика» на</a:t>
            </a:r>
            <a:br>
              <a:rPr lang="ru-RU" sz="1800" b="1" dirty="0"/>
            </a:br>
            <a:r>
              <a:rPr lang="ru-RU" sz="1800" b="1" dirty="0"/>
              <a:t>углублённом уровне, составляет :</a:t>
            </a:r>
            <a:br>
              <a:rPr lang="ru-RU" sz="1800" b="1" dirty="0"/>
            </a:br>
            <a:r>
              <a:rPr lang="ru-RU" sz="1800" b="1" dirty="0"/>
              <a:t>в 7 классе – 68 часов (2 часа в неделю),</a:t>
            </a:r>
            <a:br>
              <a:rPr lang="ru-RU" sz="1800" b="1" dirty="0"/>
            </a:br>
            <a:r>
              <a:rPr lang="ru-RU" sz="1800" b="1" dirty="0"/>
              <a:t>в 8 классе – 68 часов (2 часа в неделю),</a:t>
            </a:r>
            <a:br>
              <a:rPr lang="ru-RU" sz="1800" b="1" dirty="0"/>
            </a:br>
            <a:r>
              <a:rPr lang="ru-RU" sz="1800" b="1" dirty="0"/>
              <a:t>в 9 классе – 68 часов (2 часа в неделю),</a:t>
            </a:r>
          </a:p>
          <a:p>
            <a:pPr marL="0" indent="0">
              <a:buNone/>
            </a:pPr>
            <a:r>
              <a:rPr lang="ru-RU" sz="1800" b="1" dirty="0"/>
              <a:t>в 10 классе – 136 часов (4 часа в неделю)</a:t>
            </a:r>
            <a:br>
              <a:rPr lang="ru-RU" sz="1800" b="1" dirty="0"/>
            </a:br>
            <a:r>
              <a:rPr lang="ru-RU" sz="1800" b="1" dirty="0"/>
              <a:t>в 11 классе – 136 часов (4 часа в неделю).</a:t>
            </a:r>
            <a:endParaRPr lang="en-US" sz="1800" b="1" dirty="0"/>
          </a:p>
          <a:p>
            <a:pPr marL="0" indent="0">
              <a:buNone/>
            </a:pPr>
            <a:r>
              <a:rPr lang="ru-RU" sz="1400" b="1" i="1" dirty="0"/>
              <a:t>По завершении реализации программ углублённого уровня, учащиеся</a:t>
            </a:r>
            <a:br>
              <a:rPr lang="ru-RU" sz="1400" b="1" i="1" dirty="0"/>
            </a:br>
            <a:r>
              <a:rPr lang="ru-RU" sz="1400" b="1" i="1" dirty="0"/>
              <a:t>смогут детальнее освоить материал базового уровня, овладеть</a:t>
            </a:r>
            <a:br>
              <a:rPr lang="ru-RU" sz="1400" b="1" i="1" dirty="0"/>
            </a:br>
            <a:r>
              <a:rPr lang="ru-RU" sz="1400" b="1" i="1" dirty="0"/>
              <a:t>расширенным кругом понятий и методов, решать задачи более высокого</a:t>
            </a:r>
            <a:br>
              <a:rPr lang="ru-RU" sz="1400" b="1" dirty="0"/>
            </a:br>
            <a:r>
              <a:rPr lang="ru-RU" sz="1400" b="1" dirty="0"/>
              <a:t>уровня сложности </a:t>
            </a:r>
            <a:br>
              <a:rPr lang="ru-RU" sz="1400" b="1" dirty="0"/>
            </a:b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40393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e27a272af19c9149b54e591d6cbfc26db421"/>
</p:tagLst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3150</TotalTime>
  <Words>3364</Words>
  <Application>Microsoft Office PowerPoint</Application>
  <PresentationFormat>Экран (4:3)</PresentationFormat>
  <Paragraphs>152</Paragraphs>
  <Slides>42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Calibri</vt:lpstr>
      <vt:lpstr>Cambria</vt:lpstr>
      <vt:lpstr>Google Sans</vt:lpstr>
      <vt:lpstr>Times New Roman</vt:lpstr>
      <vt:lpstr>TimesNewRomanPSMT</vt:lpstr>
      <vt:lpstr>Тема Office</vt:lpstr>
      <vt:lpstr>Методические аспекты достижения планируемых результатов освоения учебного предмета «Информатика» по тематическому разделу «Цифровая грамотность»</vt:lpstr>
      <vt:lpstr>Презентация PowerPoint</vt:lpstr>
      <vt:lpstr>Цифровая грамотность</vt:lpstr>
      <vt:lpstr>Презентация PowerPoint</vt:lpstr>
      <vt:lpstr>Презентация PowerPoint</vt:lpstr>
      <vt:lpstr>Определение в ФРП</vt:lpstr>
      <vt:lpstr>Презентация PowerPoint</vt:lpstr>
      <vt:lpstr>Презентация PowerPoint</vt:lpstr>
      <vt:lpstr>Рекомендованное количество часов</vt:lpstr>
      <vt:lpstr>Презентация PowerPoint</vt:lpstr>
      <vt:lpstr>Презентация PowerPoint</vt:lpstr>
      <vt:lpstr>Презентация PowerPoint</vt:lpstr>
      <vt:lpstr>Характеристики цифровой грамотности</vt:lpstr>
      <vt:lpstr>Презентация PowerPoint</vt:lpstr>
      <vt:lpstr>Презентация PowerPoint</vt:lpstr>
      <vt:lpstr>Презентация PowerPoint</vt:lpstr>
      <vt:lpstr>Планируемые результаты</vt:lpstr>
      <vt:lpstr>Планируемые результаты</vt:lpstr>
      <vt:lpstr>Планируемые результаты</vt:lpstr>
      <vt:lpstr> </vt:lpstr>
      <vt:lpstr>Презентация PowerPoint</vt:lpstr>
      <vt:lpstr>Презентация PowerPoint</vt:lpstr>
      <vt:lpstr>Проектная и исследовательская деятельность</vt:lpstr>
      <vt:lpstr>Цифровые ресурсы</vt:lpstr>
      <vt:lpstr>Презентация PowerPoint</vt:lpstr>
      <vt:lpstr>Цифровые ресурсы</vt:lpstr>
      <vt:lpstr>Цифровые ресурсы</vt:lpstr>
      <vt:lpstr>Цифровые ресурсы</vt:lpstr>
      <vt:lpstr>Цифровые ресурсы</vt:lpstr>
      <vt:lpstr>Цифровые ресурсы</vt:lpstr>
      <vt:lpstr>Цифровые ресурсы</vt:lpstr>
      <vt:lpstr>Цифровые сервисы издательства «Просвещение» расположены на платформе «Лекта»</vt:lpstr>
      <vt:lpstr>Платформы «электронных школ»</vt:lpstr>
      <vt:lpstr>Платформы «электронных школ»</vt:lpstr>
      <vt:lpstr>Оценка цифровой грамотности</vt:lpstr>
      <vt:lpstr>Оценка цифровой грамотности</vt:lpstr>
      <vt:lpstr>Презентация PowerPoint</vt:lpstr>
      <vt:lpstr>Электронные учебники</vt:lpstr>
      <vt:lpstr>Каталог бесплатных электронных библиотек </vt:lpstr>
      <vt:lpstr>Заключение</vt:lpstr>
      <vt:lpstr>Презентация PowerPoint</vt:lpstr>
      <vt:lpstr>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Эра инноваций</dc:title>
  <dc:creator>obstinate</dc:creator>
  <dc:description>Шаблон презентации с сайта https://presentation-creation.ru/</dc:description>
  <cp:lastModifiedBy>Исаева Светлана Васильевна</cp:lastModifiedBy>
  <cp:revision>1144</cp:revision>
  <dcterms:created xsi:type="dcterms:W3CDTF">2018-02-25T09:09:03Z</dcterms:created>
  <dcterms:modified xsi:type="dcterms:W3CDTF">2024-08-22T06:18:18Z</dcterms:modified>
</cp:coreProperties>
</file>